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33" r:id="rId2"/>
    <p:sldId id="301" r:id="rId3"/>
    <p:sldId id="372" r:id="rId4"/>
    <p:sldId id="373" r:id="rId5"/>
    <p:sldId id="374" r:id="rId6"/>
    <p:sldId id="375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71" r:id="rId1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28">
          <p15:clr>
            <a:srgbClr val="A4A3A4"/>
          </p15:clr>
        </p15:guide>
        <p15:guide id="2" pos="224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drew Efimovsky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69" autoAdjust="0"/>
    <p:restoredTop sz="96830" autoAdjust="0"/>
  </p:normalViewPr>
  <p:slideViewPr>
    <p:cSldViewPr snapToGrid="0">
      <p:cViewPr varScale="1">
        <p:scale>
          <a:sx n="71" d="100"/>
          <a:sy n="71" d="100"/>
        </p:scale>
        <p:origin x="1819" y="53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E6CD9CC-F07E-4D80-A102-3F7272360283}" type="datetimeFigureOut">
              <a:rPr lang="ru-RU"/>
              <a:pPr>
                <a:defRPr/>
              </a:pPr>
              <a:t>14.12.2024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2B248BD-C911-439A-BD8F-B9B0C4C15B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0D8CF-39BD-44D4-8D8E-4AE26E5B1310}" type="datetimeFigureOut">
              <a:rPr lang="ru-RU"/>
              <a:pPr>
                <a:defRPr/>
              </a:pPr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4BA29-CE47-417E-B73C-AB18D3FD76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EEE2F-8929-4658-A1F0-E2B479CDF252}" type="datetimeFigureOut">
              <a:rPr lang="ru-RU"/>
              <a:pPr>
                <a:defRPr/>
              </a:pPr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3B07B-1E16-45A3-8447-6973C5C1A6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E9544-35A7-456F-833F-56F926AF9979}" type="datetimeFigureOut">
              <a:rPr lang="ru-RU"/>
              <a:pPr>
                <a:defRPr/>
              </a:pPr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9C786-168C-44E5-94F4-4017DEA8D6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25A40-47DA-4C7B-8B8B-2675F5A874CD}" type="datetimeFigureOut">
              <a:rPr lang="ru-RU"/>
              <a:pPr>
                <a:defRPr/>
              </a:pPr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26215-1E1E-4349-8EB1-D16C2D05FB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47D2A-CF66-4B56-B10D-B4783E0FC623}" type="datetimeFigureOut">
              <a:rPr lang="ru-RU"/>
              <a:pPr>
                <a:defRPr/>
              </a:pPr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F261E-5C1A-4FEC-9762-6546C5F0D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02044-45CD-4A8E-AD97-1C80EC98BB09}" type="datetimeFigureOut">
              <a:rPr lang="ru-RU"/>
              <a:pPr>
                <a:defRPr/>
              </a:pPr>
              <a:t>14.12.2024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D5396-6A5D-4A3A-9322-7ACBC2D54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89140-3082-4EB6-9B8F-F23D5A142E10}" type="datetimeFigureOut">
              <a:rPr lang="ru-RU"/>
              <a:pPr>
                <a:defRPr/>
              </a:pPr>
              <a:t>14.12.2024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FE655-98BB-4700-8E87-132C72615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7716E-DE64-42F1-A1FA-EA84FF5C2860}" type="datetimeFigureOut">
              <a:rPr lang="ru-RU"/>
              <a:pPr>
                <a:defRPr/>
              </a:pPr>
              <a:t>14.12.2024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60483-7953-4DD8-AE8B-EC1EF53EE1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ECF27-9CFA-4EF7-9862-223E9779EAA6}" type="datetimeFigureOut">
              <a:rPr lang="ru-RU"/>
              <a:pPr>
                <a:defRPr/>
              </a:pPr>
              <a:t>14.12.2024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3257F-4E36-40EC-BFAF-8D71BCCD6A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BDC6F-4FF5-4C8D-805B-883564B6D851}" type="datetimeFigureOut">
              <a:rPr lang="ru-RU"/>
              <a:pPr>
                <a:defRPr/>
              </a:pPr>
              <a:t>14.12.2024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A8DC6-2538-42C8-90B2-27F6F91FB5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E83C6-4B8D-4DE4-946E-C30DCC30E0F4}" type="datetimeFigureOut">
              <a:rPr lang="ru-RU"/>
              <a:pPr>
                <a:defRPr/>
              </a:pPr>
              <a:t>14.12.2024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F3A24-E9E7-48C3-B549-7EFB42B07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7C43D1-3F84-45EC-AE6B-78E151D1E541}" type="datetimeFigureOut">
              <a:rPr lang="ru-RU"/>
              <a:pPr>
                <a:defRPr/>
              </a:pPr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3E8E15-21F3-444B-8E8C-0B5CDE0D6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pn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11" Type="http://schemas.openxmlformats.org/officeDocument/2006/relationships/image" Target="../media/image34.png"/><Relationship Id="rId5" Type="http://schemas.openxmlformats.org/officeDocument/2006/relationships/image" Target="../media/image28.jpe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jpeg"/><Relationship Id="rId9" Type="http://schemas.openxmlformats.org/officeDocument/2006/relationships/image" Target="../media/image32.jpeg"/><Relationship Id="rId1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0.png"/><Relationship Id="rId4" Type="http://schemas.openxmlformats.org/officeDocument/2006/relationships/image" Target="../media/image46.png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0.png"/><Relationship Id="rId7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3763" y="366713"/>
            <a:ext cx="1817687" cy="1498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250" y="4273550"/>
            <a:ext cx="2303463" cy="2303463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875825" y="4575291"/>
            <a:ext cx="1696419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3275" cy="6858000"/>
          </a:xfrm>
        </p:spPr>
        <p:txBody>
          <a:bodyPr rtlCol="0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ПРАВИЛА </a:t>
            </a:r>
            <a:br>
              <a:rPr lang="en-US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ДОРОЖНОГО ДВИЖЕНИЯ ДЛЯ ВЕЛОСИПЕДИСТА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Рисунок 7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1638300"/>
            <a:ext cx="5530850" cy="364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Скругленная прямоугольная выноска 29"/>
          <p:cNvSpPr/>
          <p:nvPr/>
        </p:nvSpPr>
        <p:spPr>
          <a:xfrm>
            <a:off x="5681663" y="3981450"/>
            <a:ext cx="3336925" cy="2282825"/>
          </a:xfrm>
          <a:prstGeom prst="wedgeRoundRectCallout">
            <a:avLst>
              <a:gd name="adj1" fmla="val -100916"/>
              <a:gd name="adj2" fmla="val -80697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Исправная тормозная система</a:t>
            </a:r>
            <a:b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(правила дорожного движения п. 2.3.1)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389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ТВОЙ ВЕЛОСИПЕД ДОЛЖЕН ИМЕТЬ:</a:t>
            </a: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5694363" y="4013200"/>
            <a:ext cx="3338512" cy="2282825"/>
          </a:xfrm>
          <a:prstGeom prst="wedgeRoundRectCallout">
            <a:avLst>
              <a:gd name="adj1" fmla="val -109804"/>
              <a:gd name="adj2" fmla="val -130733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Исправное рулевое управление </a:t>
            </a:r>
            <a:b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(правила дорожного движения п. 2.3.1)</a:t>
            </a:r>
          </a:p>
        </p:txBody>
      </p:sp>
      <p:grpSp>
        <p:nvGrpSpPr>
          <p:cNvPr id="40" name="Группа 39"/>
          <p:cNvGrpSpPr>
            <a:grpSpLocks/>
          </p:cNvGrpSpPr>
          <p:nvPr/>
        </p:nvGrpSpPr>
        <p:grpSpPr bwMode="auto">
          <a:xfrm>
            <a:off x="5711825" y="415925"/>
            <a:ext cx="3233738" cy="3144838"/>
            <a:chOff x="5711252" y="415485"/>
            <a:chExt cx="3234626" cy="3144865"/>
          </a:xfrm>
        </p:grpSpPr>
        <p:sp>
          <p:nvSpPr>
            <p:cNvPr id="37" name="Овал 36"/>
            <p:cNvSpPr/>
            <p:nvPr/>
          </p:nvSpPr>
          <p:spPr>
            <a:xfrm>
              <a:off x="5711252" y="415485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606" name="Рисунок 38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43652" y="877150"/>
              <a:ext cx="2169826" cy="2169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" name="Группа 44"/>
          <p:cNvGrpSpPr>
            <a:grpSpLocks/>
          </p:cNvGrpSpPr>
          <p:nvPr/>
        </p:nvGrpSpPr>
        <p:grpSpPr bwMode="auto">
          <a:xfrm>
            <a:off x="5711825" y="415925"/>
            <a:ext cx="3233738" cy="3144838"/>
            <a:chOff x="5711252" y="415485"/>
            <a:chExt cx="3234626" cy="3144865"/>
          </a:xfrm>
        </p:grpSpPr>
        <p:sp>
          <p:nvSpPr>
            <p:cNvPr id="42" name="Овал 41"/>
            <p:cNvSpPr/>
            <p:nvPr/>
          </p:nvSpPr>
          <p:spPr>
            <a:xfrm>
              <a:off x="5711252" y="415485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604" name="Рисунок 43"/>
            <p:cNvPicPr>
              <a:picLocks noChangeAspect="1"/>
            </p:cNvPicPr>
            <p:nvPr/>
          </p:nvPicPr>
          <p:blipFill>
            <a:blip r:embed="rId4"/>
            <a:srcRect t="24838"/>
            <a:stretch>
              <a:fillRect/>
            </a:stretch>
          </p:blipFill>
          <p:spPr bwMode="auto">
            <a:xfrm>
              <a:off x="6063768" y="1060740"/>
              <a:ext cx="2518100" cy="18926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6" name="Скругленная прямоугольная выноска 45"/>
          <p:cNvSpPr/>
          <p:nvPr/>
        </p:nvSpPr>
        <p:spPr>
          <a:xfrm>
            <a:off x="5681663" y="4002088"/>
            <a:ext cx="3336925" cy="2282825"/>
          </a:xfrm>
          <a:prstGeom prst="wedgeRoundRectCallout">
            <a:avLst>
              <a:gd name="adj1" fmla="val -166020"/>
              <a:gd name="adj2" fmla="val -58401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Исправное сцепное устройство</a:t>
            </a:r>
            <a:b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(правила дорожного движения п. 2.3.1)</a:t>
            </a:r>
          </a:p>
        </p:txBody>
      </p:sp>
      <p:grpSp>
        <p:nvGrpSpPr>
          <p:cNvPr id="51" name="Группа 50"/>
          <p:cNvGrpSpPr>
            <a:grpSpLocks/>
          </p:cNvGrpSpPr>
          <p:nvPr/>
        </p:nvGrpSpPr>
        <p:grpSpPr bwMode="auto">
          <a:xfrm>
            <a:off x="5713413" y="415925"/>
            <a:ext cx="3233737" cy="3144838"/>
            <a:chOff x="5713240" y="415485"/>
            <a:chExt cx="3234626" cy="3144865"/>
          </a:xfrm>
        </p:grpSpPr>
        <p:sp>
          <p:nvSpPr>
            <p:cNvPr id="48" name="Овал 47"/>
            <p:cNvSpPr/>
            <p:nvPr/>
          </p:nvSpPr>
          <p:spPr>
            <a:xfrm>
              <a:off x="5713240" y="415485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602" name="Рисунок 49"/>
            <p:cNvPicPr>
              <a:picLocks noChangeAspect="1"/>
            </p:cNvPicPr>
            <p:nvPr/>
          </p:nvPicPr>
          <p:blipFill>
            <a:blip r:embed="rId5"/>
            <a:srcRect l="6850" t="9521" r="2934" b="16515"/>
            <a:stretch>
              <a:fillRect/>
            </a:stretch>
          </p:blipFill>
          <p:spPr bwMode="auto">
            <a:xfrm>
              <a:off x="6013528" y="1221073"/>
              <a:ext cx="2690782" cy="15750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2" name="Скругленная прямоугольная выноска 51"/>
          <p:cNvSpPr/>
          <p:nvPr/>
        </p:nvSpPr>
        <p:spPr>
          <a:xfrm>
            <a:off x="5672138" y="4002088"/>
            <a:ext cx="3338512" cy="2282825"/>
          </a:xfrm>
          <a:prstGeom prst="wedgeRoundRectCallout">
            <a:avLst>
              <a:gd name="adj1" fmla="val -103202"/>
              <a:gd name="adj2" fmla="val -136850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Исправный звуковой сигнал</a:t>
            </a:r>
            <a:b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(правила дорожного движения п. 2.3.1)</a:t>
            </a:r>
          </a:p>
        </p:txBody>
      </p:sp>
      <p:grpSp>
        <p:nvGrpSpPr>
          <p:cNvPr id="57" name="Группа 56"/>
          <p:cNvGrpSpPr>
            <a:grpSpLocks/>
          </p:cNvGrpSpPr>
          <p:nvPr/>
        </p:nvGrpSpPr>
        <p:grpSpPr bwMode="auto">
          <a:xfrm>
            <a:off x="5705475" y="415925"/>
            <a:ext cx="3235325" cy="3144838"/>
            <a:chOff x="5705505" y="415485"/>
            <a:chExt cx="3234626" cy="3144865"/>
          </a:xfrm>
        </p:grpSpPr>
        <p:sp>
          <p:nvSpPr>
            <p:cNvPr id="54" name="Овал 53"/>
            <p:cNvSpPr/>
            <p:nvPr/>
          </p:nvSpPr>
          <p:spPr>
            <a:xfrm>
              <a:off x="5705505" y="415485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600" name="Рисунок 55"/>
            <p:cNvPicPr>
              <a:picLocks noChangeAspect="1"/>
            </p:cNvPicPr>
            <p:nvPr/>
          </p:nvPicPr>
          <p:blipFill>
            <a:blip r:embed="rId6"/>
            <a:srcRect l="4433" t="10110" r="2820" b="13992"/>
            <a:stretch>
              <a:fillRect/>
            </a:stretch>
          </p:blipFill>
          <p:spPr bwMode="auto">
            <a:xfrm>
              <a:off x="6108224" y="1018452"/>
              <a:ext cx="2413597" cy="1975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8" name="Скругленная прямоугольная выноска 57"/>
          <p:cNvSpPr/>
          <p:nvPr/>
        </p:nvSpPr>
        <p:spPr>
          <a:xfrm>
            <a:off x="5672138" y="3990975"/>
            <a:ext cx="3338512" cy="2282825"/>
          </a:xfrm>
          <a:prstGeom prst="wedgeRoundRectCallout">
            <a:avLst>
              <a:gd name="adj1" fmla="val -102422"/>
              <a:gd name="adj2" fmla="val -99796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Спереди </a:t>
            </a:r>
            <a:r>
              <a:rPr lang="ru-RU" sz="14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световозвращатель</a:t>
            </a:r>
            <a:r>
              <a:rPr lang="ru-RU" sz="1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и фонарь или фара белого цвета (для движения в тёмное время суток и в условиях недостаточной видимости) (правила дорожного движения п.2.3.1 и «Основные положения по допуску транспортных средств к эксплуатации…», п. 6.)</a:t>
            </a:r>
          </a:p>
        </p:txBody>
      </p:sp>
      <p:grpSp>
        <p:nvGrpSpPr>
          <p:cNvPr id="63" name="Группа 62"/>
          <p:cNvGrpSpPr>
            <a:grpSpLocks/>
          </p:cNvGrpSpPr>
          <p:nvPr/>
        </p:nvGrpSpPr>
        <p:grpSpPr bwMode="auto">
          <a:xfrm>
            <a:off x="5705475" y="415925"/>
            <a:ext cx="3235325" cy="3144838"/>
            <a:chOff x="5705505" y="415485"/>
            <a:chExt cx="3234626" cy="3144865"/>
          </a:xfrm>
        </p:grpSpPr>
        <p:sp>
          <p:nvSpPr>
            <p:cNvPr id="60" name="Овал 59"/>
            <p:cNvSpPr/>
            <p:nvPr/>
          </p:nvSpPr>
          <p:spPr>
            <a:xfrm>
              <a:off x="5705505" y="415485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98" name="Рисунок 61"/>
            <p:cNvPicPr>
              <a:picLocks noChangeAspect="1"/>
            </p:cNvPicPr>
            <p:nvPr/>
          </p:nvPicPr>
          <p:blipFill>
            <a:blip r:embed="rId7"/>
            <a:srcRect l="11691" r="12268"/>
            <a:stretch>
              <a:fillRect/>
            </a:stretch>
          </p:blipFill>
          <p:spPr bwMode="auto">
            <a:xfrm>
              <a:off x="6422216" y="842935"/>
              <a:ext cx="1807385" cy="23768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4" name="Скругленная прямоугольная выноска 63"/>
          <p:cNvSpPr/>
          <p:nvPr/>
        </p:nvSpPr>
        <p:spPr>
          <a:xfrm>
            <a:off x="5688013" y="3998913"/>
            <a:ext cx="3336925" cy="2282825"/>
          </a:xfrm>
          <a:prstGeom prst="wedgeRoundRectCallout">
            <a:avLst>
              <a:gd name="adj1" fmla="val -211939"/>
              <a:gd name="adj2" fmla="val -87930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Сзади </a:t>
            </a: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световозвращатель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или фонарь красного цвета (правила дорожного движения п.2.3.1 и «Основные положения по допуску транспортных средств к эксплуатации…», п. 6.)</a:t>
            </a:r>
          </a:p>
        </p:txBody>
      </p:sp>
      <p:grpSp>
        <p:nvGrpSpPr>
          <p:cNvPr id="69" name="Группа 68"/>
          <p:cNvGrpSpPr>
            <a:grpSpLocks/>
          </p:cNvGrpSpPr>
          <p:nvPr/>
        </p:nvGrpSpPr>
        <p:grpSpPr bwMode="auto">
          <a:xfrm>
            <a:off x="5697538" y="407988"/>
            <a:ext cx="3235325" cy="3144837"/>
            <a:chOff x="5697709" y="407989"/>
            <a:chExt cx="3234626" cy="3144865"/>
          </a:xfrm>
        </p:grpSpPr>
        <p:sp>
          <p:nvSpPr>
            <p:cNvPr id="66" name="Овал 65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96" name="Рисунок 67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245724" y="885068"/>
              <a:ext cx="2192051" cy="2192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0" name="Скругленная прямоугольная выноска 69"/>
          <p:cNvSpPr/>
          <p:nvPr/>
        </p:nvSpPr>
        <p:spPr>
          <a:xfrm>
            <a:off x="5688013" y="3979863"/>
            <a:ext cx="3336925" cy="2282825"/>
          </a:xfrm>
          <a:prstGeom prst="wedgeRoundRectCallout">
            <a:avLst>
              <a:gd name="adj1" fmla="val -197252"/>
              <a:gd name="adj2" fmla="val -73184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каждой боковой стороны — световозвращатели оранжевого или красного цвета («Основные положения по допуску транспортных средств к эксплуатации…», </a:t>
            </a:r>
            <a:b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 6.)</a:t>
            </a:r>
          </a:p>
        </p:txBody>
      </p:sp>
      <p:grpSp>
        <p:nvGrpSpPr>
          <p:cNvPr id="75" name="Группа 74"/>
          <p:cNvGrpSpPr>
            <a:grpSpLocks/>
          </p:cNvGrpSpPr>
          <p:nvPr/>
        </p:nvGrpSpPr>
        <p:grpSpPr bwMode="auto">
          <a:xfrm>
            <a:off x="5697538" y="407988"/>
            <a:ext cx="3235325" cy="3144837"/>
            <a:chOff x="5697709" y="407989"/>
            <a:chExt cx="3234626" cy="3144865"/>
          </a:xfrm>
        </p:grpSpPr>
        <p:sp>
          <p:nvSpPr>
            <p:cNvPr id="72" name="Овал 71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94" name="Рисунок 73"/>
            <p:cNvPicPr>
              <a:picLocks noChangeAspect="1"/>
            </p:cNvPicPr>
            <p:nvPr/>
          </p:nvPicPr>
          <p:blipFill>
            <a:blip r:embed="rId9"/>
            <a:srcRect l="18059" t="12161" r="15714" b="21320"/>
            <a:stretch>
              <a:fillRect/>
            </a:stretch>
          </p:blipFill>
          <p:spPr bwMode="auto">
            <a:xfrm>
              <a:off x="6264787" y="899350"/>
              <a:ext cx="2116061" cy="2125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2" name="Скругленная прямоугольная выноска 31"/>
          <p:cNvSpPr/>
          <p:nvPr/>
        </p:nvSpPr>
        <p:spPr>
          <a:xfrm>
            <a:off x="5653088" y="5384800"/>
            <a:ext cx="3336925" cy="660400"/>
          </a:xfrm>
          <a:prstGeom prst="wedgeRoundRectCallout">
            <a:avLst>
              <a:gd name="adj1" fmla="val -165524"/>
              <a:gd name="adj2" fmla="val -534479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Велосипедное седло</a:t>
            </a:r>
          </a:p>
        </p:txBody>
      </p:sp>
      <p:sp>
        <p:nvSpPr>
          <p:cNvPr id="33" name="Скругленная прямоугольная выноска 32"/>
          <p:cNvSpPr/>
          <p:nvPr/>
        </p:nvSpPr>
        <p:spPr>
          <a:xfrm>
            <a:off x="5681663" y="5362575"/>
            <a:ext cx="3336925" cy="660400"/>
          </a:xfrm>
          <a:prstGeom prst="wedgeRoundRectCallout">
            <a:avLst>
              <a:gd name="adj1" fmla="val -135990"/>
              <a:gd name="adj2" fmla="val -425704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Велосипедная рама</a:t>
            </a:r>
          </a:p>
        </p:txBody>
      </p:sp>
      <p:sp>
        <p:nvSpPr>
          <p:cNvPr id="34" name="Скругленная прямоугольная выноска 33"/>
          <p:cNvSpPr/>
          <p:nvPr/>
        </p:nvSpPr>
        <p:spPr>
          <a:xfrm>
            <a:off x="5694363" y="5368925"/>
            <a:ext cx="3338512" cy="661988"/>
          </a:xfrm>
          <a:prstGeom prst="wedgeRoundRectCallout">
            <a:avLst>
              <a:gd name="adj1" fmla="val -136677"/>
              <a:gd name="adj2" fmla="val -232306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Велосипедные педали</a:t>
            </a:r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>
            <a:off x="5680075" y="5357813"/>
            <a:ext cx="3338513" cy="660400"/>
          </a:xfrm>
          <a:prstGeom prst="wedgeRoundRectCallout">
            <a:avLst>
              <a:gd name="adj1" fmla="val -183521"/>
              <a:gd name="adj2" fmla="val -131455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Велосипедные шины</a:t>
            </a:r>
          </a:p>
        </p:txBody>
      </p:sp>
      <p:sp>
        <p:nvSpPr>
          <p:cNvPr id="36" name="Скругленная прямоугольная выноска 35"/>
          <p:cNvSpPr/>
          <p:nvPr/>
        </p:nvSpPr>
        <p:spPr>
          <a:xfrm>
            <a:off x="5659438" y="5373688"/>
            <a:ext cx="3338512" cy="660400"/>
          </a:xfrm>
          <a:prstGeom prst="wedgeRoundRectCallout">
            <a:avLst>
              <a:gd name="adj1" fmla="val -187516"/>
              <a:gd name="adj2" fmla="val -145942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Обод колеса</a:t>
            </a:r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>
            <a:off x="5665788" y="5362575"/>
            <a:ext cx="3338512" cy="660400"/>
          </a:xfrm>
          <a:prstGeom prst="wedgeRoundRectCallout">
            <a:avLst>
              <a:gd name="adj1" fmla="val -194801"/>
              <a:gd name="adj2" fmla="val -210159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Спицы</a:t>
            </a:r>
          </a:p>
        </p:txBody>
      </p:sp>
      <p:grpSp>
        <p:nvGrpSpPr>
          <p:cNvPr id="41" name="Группа 40"/>
          <p:cNvGrpSpPr>
            <a:grpSpLocks/>
          </p:cNvGrpSpPr>
          <p:nvPr/>
        </p:nvGrpSpPr>
        <p:grpSpPr bwMode="auto">
          <a:xfrm>
            <a:off x="5713413" y="407988"/>
            <a:ext cx="3233737" cy="3144837"/>
            <a:chOff x="5697709" y="407989"/>
            <a:chExt cx="3234626" cy="3144865"/>
          </a:xfrm>
        </p:grpSpPr>
        <p:sp>
          <p:nvSpPr>
            <p:cNvPr id="43" name="Овал 42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92" name="Рисунок 46"/>
            <p:cNvPicPr>
              <a:picLocks noChangeAspect="1"/>
            </p:cNvPicPr>
            <p:nvPr/>
          </p:nvPicPr>
          <p:blipFill>
            <a:blip r:embed="rId10"/>
            <a:srcRect t="19231" b="15776"/>
            <a:stretch>
              <a:fillRect/>
            </a:stretch>
          </p:blipFill>
          <p:spPr bwMode="auto">
            <a:xfrm>
              <a:off x="5945149" y="1301457"/>
              <a:ext cx="2758490" cy="13789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9" name="Группа 48"/>
          <p:cNvGrpSpPr>
            <a:grpSpLocks/>
          </p:cNvGrpSpPr>
          <p:nvPr/>
        </p:nvGrpSpPr>
        <p:grpSpPr bwMode="auto">
          <a:xfrm>
            <a:off x="5703888" y="407988"/>
            <a:ext cx="3235325" cy="3144837"/>
            <a:chOff x="5697709" y="407989"/>
            <a:chExt cx="3234626" cy="3144865"/>
          </a:xfrm>
        </p:grpSpPr>
        <p:sp>
          <p:nvSpPr>
            <p:cNvPr id="53" name="Овал 52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90" name="Рисунок 54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5934031" y="744071"/>
              <a:ext cx="2644588" cy="2644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9" name="Группа 58"/>
          <p:cNvGrpSpPr>
            <a:grpSpLocks/>
          </p:cNvGrpSpPr>
          <p:nvPr/>
        </p:nvGrpSpPr>
        <p:grpSpPr bwMode="auto">
          <a:xfrm>
            <a:off x="5713413" y="425450"/>
            <a:ext cx="3235325" cy="3144838"/>
            <a:chOff x="5697709" y="407989"/>
            <a:chExt cx="3234626" cy="3144865"/>
          </a:xfrm>
        </p:grpSpPr>
        <p:sp>
          <p:nvSpPr>
            <p:cNvPr id="61" name="Овал 60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88" name="Рисунок 64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934030" y="1203693"/>
              <a:ext cx="2770453" cy="165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7" name="Группа 66"/>
          <p:cNvGrpSpPr>
            <a:grpSpLocks/>
          </p:cNvGrpSpPr>
          <p:nvPr/>
        </p:nvGrpSpPr>
        <p:grpSpPr bwMode="auto">
          <a:xfrm>
            <a:off x="5697538" y="427038"/>
            <a:ext cx="3233737" cy="3144837"/>
            <a:chOff x="5697709" y="407989"/>
            <a:chExt cx="3234626" cy="3144865"/>
          </a:xfrm>
        </p:grpSpPr>
        <p:sp>
          <p:nvSpPr>
            <p:cNvPr id="71" name="Овал 70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86" name="Рисунок 72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5806282" y="1020587"/>
              <a:ext cx="3066569" cy="2043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6" name="Группа 75"/>
          <p:cNvGrpSpPr>
            <a:grpSpLocks/>
          </p:cNvGrpSpPr>
          <p:nvPr/>
        </p:nvGrpSpPr>
        <p:grpSpPr bwMode="auto">
          <a:xfrm>
            <a:off x="5705475" y="392113"/>
            <a:ext cx="3233738" cy="3144837"/>
            <a:chOff x="5697709" y="407989"/>
            <a:chExt cx="3234626" cy="3144865"/>
          </a:xfrm>
        </p:grpSpPr>
        <p:sp>
          <p:nvSpPr>
            <p:cNvPr id="78" name="Овал 77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84" name="Рисунок 78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6211755" y="1117359"/>
              <a:ext cx="2362567" cy="17699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0" name="Группа 79"/>
          <p:cNvGrpSpPr>
            <a:grpSpLocks/>
          </p:cNvGrpSpPr>
          <p:nvPr/>
        </p:nvGrpSpPr>
        <p:grpSpPr bwMode="auto">
          <a:xfrm>
            <a:off x="5697538" y="406400"/>
            <a:ext cx="3233737" cy="3144838"/>
            <a:chOff x="5697709" y="407989"/>
            <a:chExt cx="3234626" cy="3144865"/>
          </a:xfrm>
        </p:grpSpPr>
        <p:sp>
          <p:nvSpPr>
            <p:cNvPr id="81" name="Овал 80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82" name="Рисунок 81"/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957904" y="974625"/>
              <a:ext cx="2805436" cy="21040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9" grpId="0"/>
      <p:bldP spid="26" grpId="0" animBg="1"/>
      <p:bldP spid="46" grpId="0" animBg="1"/>
      <p:bldP spid="52" grpId="0" animBg="1"/>
      <p:bldP spid="58" grpId="0" animBg="1"/>
      <p:bldP spid="64" grpId="0" animBg="1"/>
      <p:bldP spid="7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389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ЗАЩИТА ВЕЛОСИПЕДИСТА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14325" y="557213"/>
            <a:ext cx="66484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Перед тем, как сесть за руль велосипеда, обязательно надень </a:t>
            </a:r>
            <a:r>
              <a:rPr lang="ru-RU" sz="16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«ЗАЩИТУ ВЕЛОСИПЕДИСТА»</a:t>
            </a:r>
            <a:r>
              <a:rPr lang="ru-RU" sz="16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: велошлем, наколенники, налокотники и перчатки.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l="38115" t="11333" r="24754" b="1251"/>
          <a:stretch>
            <a:fillRect/>
          </a:stretch>
        </p:blipFill>
        <p:spPr bwMode="auto">
          <a:xfrm>
            <a:off x="412750" y="1684338"/>
            <a:ext cx="283845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3425825" y="1604963"/>
            <a:ext cx="367188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ОБРАТИ ВНИМАНИЕ </a:t>
            </a:r>
            <a:b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НА СВОЮ ОДЕЖДУ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425825" y="2413000"/>
            <a:ext cx="3432175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Велосипедиста должны хорошо видеть все участники дорожного движения, поэтому лучше носить яркую  и светлую одежду со свтовозвращающими элементами. Одежда не должна ограничивать движения. Покрой одежды должен исключать попадание её элементов в движущиеся части велосипеда!</a:t>
            </a:r>
          </a:p>
        </p:txBody>
      </p:sp>
      <p:grpSp>
        <p:nvGrpSpPr>
          <p:cNvPr id="24582" name="Группа 25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9" name="Овал 28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0" name="Овал 29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4"/>
          <p:cNvGrpSpPr>
            <a:grpSpLocks/>
          </p:cNvGrpSpPr>
          <p:nvPr/>
        </p:nvGrpSpPr>
        <p:grpSpPr bwMode="auto">
          <a:xfrm>
            <a:off x="0" y="0"/>
            <a:ext cx="9145588" cy="6858000"/>
            <a:chOff x="1" y="1"/>
            <a:chExt cx="9146034" cy="685799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87363" y="334963"/>
            <a:ext cx="816927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ПРАВИЛА ДВИЖЕНИЯ ДЛЯ ВЕЛОСИПЕДИСТА</a:t>
            </a:r>
          </a:p>
        </p:txBody>
      </p:sp>
      <p:pic>
        <p:nvPicPr>
          <p:cNvPr id="4" name="010134">
            <a:hlinkClick r:id="" action="ppaction://media"/>
          </p:cNvPr>
          <p:cNvPicPr>
            <a:picLocks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87392" y="1131408"/>
            <a:ext cx="8169215" cy="45951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2098675" y="2597150"/>
            <a:ext cx="471011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D7181E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Поворот налево</a:t>
            </a:r>
          </a:p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Для обозначения поворота налево необходимо вытянуть прямую левую руку в сторону поворота или согнуть правую руку в локте.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0500" y="203200"/>
            <a:ext cx="68214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ПРАВИЛА ДВИЖЕНИЯ ДЛЯ ВЕЛОСИПЕДИСТА</a:t>
            </a:r>
          </a:p>
        </p:txBody>
      </p: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2098675" y="1008063"/>
            <a:ext cx="471011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D7181E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Поворот направо</a:t>
            </a:r>
          </a:p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Для поворота направо нужно вытянуть прямую правую руку в сторону поворота или согнуть левую руку в локте.</a:t>
            </a:r>
          </a:p>
        </p:txBody>
      </p: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2098675" y="4457700"/>
            <a:ext cx="47101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D7181E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Остановка</a:t>
            </a:r>
          </a:p>
          <a:p>
            <a:r>
              <a:rPr lang="ru-RU" sz="1600">
                <a:latin typeface="Segoe UI" pitchFamily="34" charset="0"/>
                <a:ea typeface="Times New Roman" pitchFamily="18" charset="0"/>
                <a:cs typeface="Segoe UI" pitchFamily="34" charset="0"/>
              </a:rPr>
              <a:t>Для остановки поднимаешь вверх руку</a:t>
            </a:r>
            <a:r>
              <a:rPr lang="en-US" sz="1600">
                <a:latin typeface="Segoe UI" pitchFamily="34" charset="0"/>
                <a:ea typeface="Times New Roman" pitchFamily="18" charset="0"/>
                <a:cs typeface="Segoe UI" pitchFamily="34" charset="0"/>
              </a:rPr>
              <a:t>.</a:t>
            </a:r>
            <a:endParaRPr lang="ru-RU" sz="1600">
              <a:latin typeface="Segoe UI" pitchFamily="34" charset="0"/>
              <a:ea typeface="Times New Roman" pitchFamily="18" charset="0"/>
              <a:cs typeface="Segoe UI" pitchFamily="34" charset="0"/>
            </a:endParaRPr>
          </a:p>
        </p:txBody>
      </p:sp>
      <p:grpSp>
        <p:nvGrpSpPr>
          <p:cNvPr id="26629" name="Группа 40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4" name="Овал 4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Овал 44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9088" y="860425"/>
            <a:ext cx="1643062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2359025"/>
            <a:ext cx="1824038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5938" y="4017963"/>
            <a:ext cx="1090612" cy="16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3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389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ЮНОМУ ВЕЛОСИПЕДИСТУ НАДО ЗНАТЬ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14325" y="741363"/>
            <a:ext cx="6805613" cy="600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Велосипедистам в возрасте до 14 лет </a:t>
            </a:r>
            <a:r>
              <a:rPr lang="ru-RU" sz="24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запрещено выезжать на проезжую часть дороги</a:t>
            </a: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. Им можно двигаться по</a:t>
            </a:r>
          </a:p>
          <a:p>
            <a:endParaRPr lang="ru-RU" sz="24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пешеходным           </a:t>
            </a:r>
            <a:r>
              <a:rPr lang="ru-RU" sz="2400">
                <a:solidFill>
                  <a:srgbClr val="005BAA"/>
                </a:solidFill>
                <a:latin typeface="Segoe UI" pitchFamily="34" charset="0"/>
                <a:cs typeface="Segoe UI" pitchFamily="34" charset="0"/>
              </a:rPr>
              <a:t>, </a:t>
            </a:r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велосипедным             </a:t>
            </a:r>
            <a:r>
              <a:rPr lang="ru-RU" sz="2400">
                <a:solidFill>
                  <a:srgbClr val="005BAA"/>
                </a:solidFill>
                <a:latin typeface="Segoe UI" pitchFamily="34" charset="0"/>
                <a:cs typeface="Segoe UI" pitchFamily="34" charset="0"/>
              </a:rPr>
              <a:t>,</a:t>
            </a:r>
          </a:p>
          <a:p>
            <a:endParaRPr lang="ru-RU" sz="2400">
              <a:solidFill>
                <a:srgbClr val="005BAA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велопешеходным</a:t>
            </a:r>
            <a:r>
              <a:rPr lang="ru-RU" sz="2400">
                <a:solidFill>
                  <a:srgbClr val="005BAA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дорожкам                            , </a:t>
            </a:r>
          </a:p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тротуарам</a:t>
            </a:r>
            <a:r>
              <a:rPr lang="ru-RU" sz="2400">
                <a:latin typeface="Segoe UI" pitchFamily="34" charset="0"/>
                <a:cs typeface="Segoe UI" pitchFamily="34" charset="0"/>
              </a:rPr>
              <a:t>, а также в пределах </a:t>
            </a:r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пешеходных </a:t>
            </a:r>
          </a:p>
          <a:p>
            <a:endParaRPr lang="ru-RU" sz="2400">
              <a:solidFill>
                <a:srgbClr val="005BAA"/>
              </a:solidFill>
              <a:latin typeface="Segoe UI Semibold" pitchFamily="34" charset="0"/>
              <a:cs typeface="Segoe UI Semibold" pitchFamily="34" charset="0"/>
            </a:endParaRPr>
          </a:p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зон          </a:t>
            </a:r>
            <a:r>
              <a:rPr lang="ru-RU" sz="2400">
                <a:latin typeface="Segoe UI" pitchFamily="34" charset="0"/>
                <a:cs typeface="Segoe UI" pitchFamily="34" charset="0"/>
              </a:rPr>
              <a:t>.</a:t>
            </a:r>
          </a:p>
          <a:p>
            <a:endParaRPr lang="ru-RU" sz="24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Велосипедисты в возрасте до 14 лет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не имеют права </a:t>
            </a:r>
            <a:r>
              <a:rPr lang="ru-RU" sz="24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выезжать на проезжую </a:t>
            </a:r>
            <a:br>
              <a:rPr lang="ru-RU" sz="24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4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часть дороги, в том числе и на полосу </a:t>
            </a:r>
            <a:br>
              <a:rPr lang="ru-RU" sz="2400">
                <a:solidFill>
                  <a:srgbClr val="FF0000"/>
                </a:solidFill>
                <a:latin typeface="Segoe UI Semibold" pitchFamily="34" charset="0"/>
                <a:cs typeface="Segoe UI Semibold" pitchFamily="34" charset="0"/>
              </a:rPr>
            </a:br>
            <a:endParaRPr lang="ru-RU" sz="2400">
              <a:solidFill>
                <a:srgbClr val="FF0000"/>
              </a:solidFill>
              <a:latin typeface="Segoe UI Semibold" pitchFamily="34" charset="0"/>
              <a:cs typeface="Segoe UI Semibold" pitchFamily="34" charset="0"/>
            </a:endParaRPr>
          </a:p>
          <a:p>
            <a:r>
              <a:rPr lang="ru-RU" sz="24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для велосипедистов          </a:t>
            </a: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7450" y="1905000"/>
            <a:ext cx="6699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38" y="1905000"/>
            <a:ext cx="6699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57725" y="2665413"/>
            <a:ext cx="671513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1788" y="2665413"/>
            <a:ext cx="6699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64263" y="2662238"/>
            <a:ext cx="6699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49638" y="5908675"/>
            <a:ext cx="671512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7" name="Группа 28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2" name="Овал 3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3" name="Овал 32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9" cstate="print">
              <a:extLst/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77913" y="3743325"/>
            <a:ext cx="539750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389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ЕСЛИ ТЕБЕ УЖЕ 14 ЛЕТ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14325" y="741363"/>
            <a:ext cx="651986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С 14 лет можно двигаться по специально выделенной полосе для велосипедистов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endParaRPr lang="ru-RU" sz="24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на проезжей части дороги          . Если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этой полосы нет, можно двигаться по правому краю проезжей части. А вот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на тротуар взрослым велосипедистам выезжать уже нельзя!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3075" y="1595438"/>
            <a:ext cx="6699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6" name="Группа 11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81000" y="3948113"/>
            <a:ext cx="60102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При движении по проезжей части дороги велосипедистам запрещено пересекать сплошную линию разметки, а также выезжать на полосу, предназначенную для встречного движения.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832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ПУНКТ 1.2 ПРАВИЛ ДОРОЖНОГО ДВИЖЕНИЯ: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14325" y="1166813"/>
            <a:ext cx="6519863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"Велосипед"</a:t>
            </a:r>
            <a:r>
              <a:rPr lang="ru-RU" sz="2400">
                <a:solidFill>
                  <a:srgbClr val="005BAA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- транспортное средство, кроме инвалидных колясок, которое имеет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по крайней мере два колеса и приводится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в движение как правило мускульной энергией лиц, находящихся на этом транспортном средстве, в частности при помощи педалей или рукояток, и может также иметь электродвигатель номинальной максимальной мощностью в режиме длительной нагрузки, не превышающей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0,25 кВт, автоматически отключающийся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на скорости более 25 км/ч.</a:t>
            </a:r>
          </a:p>
        </p:txBody>
      </p:sp>
      <p:grpSp>
        <p:nvGrpSpPr>
          <p:cNvPr id="15363" name="Группа 10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4" name="Овал 1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763" y="3632200"/>
            <a:ext cx="7651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171575" y="3500438"/>
            <a:ext cx="5703888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Велосипедная дорожка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– конструктивно отделенный от проезжей части и тротуара элемент дороги (либо отдельная дорога), предназначенный для движения велосипедистов (знак 4.4.1).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grpSp>
        <p:nvGrpSpPr>
          <p:cNvPr id="16387" name="Группа 22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188913" y="163513"/>
            <a:ext cx="6905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ДОРОЖНЫЕ ЗНАКИ, РЕГУЛИРУЮЩИЕ </a:t>
            </a:r>
            <a:b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ДВИЖЕНИЕ  ВЕЛОСИПЕДИСТОВ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8763" y="4754563"/>
            <a:ext cx="765175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155700" y="4886325"/>
            <a:ext cx="5703888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Конец велосипедной дорожки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4.4.2).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77800" y="2981325"/>
            <a:ext cx="690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ПРЕДПИСЫВАЮЩИЕ ЗНАКИ</a:t>
            </a:r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177800" y="1209675"/>
            <a:ext cx="690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ЗАПРЕЩАЮЩИЕ ЗНАКИ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8763" y="1727200"/>
            <a:ext cx="819150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1150938" y="1985963"/>
            <a:ext cx="61087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Движение на велосипедах запрещено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3.9).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  <p:bldP spid="19" grpId="0"/>
      <p:bldP spid="22" grpId="0"/>
      <p:bldP spid="29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313" y="5526088"/>
            <a:ext cx="817562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76438" y="4360863"/>
            <a:ext cx="5035550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Пешеходная и велосипедная дорожка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с разделением движения (велопешеходная</a:t>
            </a:r>
          </a:p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дорожка с разделением движения)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 </a:t>
            </a:r>
            <a:br>
              <a:rPr lang="en-US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(знаки 4.5.4 и 4.5.5).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313" y="4419600"/>
            <a:ext cx="817562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2" name="Группа 22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7325" y="4419600"/>
            <a:ext cx="817563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5738" y="5526088"/>
            <a:ext cx="817562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188913" y="163513"/>
            <a:ext cx="6905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ДОРОЖНЫЕ ЗНАКИ, РЕГУЛИРУЮЩИЕ </a:t>
            </a:r>
            <a:b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ДВИЖЕНИЕ  ВЕЛОСИПЕДИСТОВ</a:t>
            </a: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973263" y="5432425"/>
            <a:ext cx="505460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Конец пешеходной и велосипедной дорожки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с разделением движения (конец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велопешеходной дорожки с разделением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движения)</a:t>
            </a:r>
            <a:r>
              <a:rPr lang="en-US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(знаки 4.5.6 и 4.5.7).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5738" y="3338513"/>
            <a:ext cx="817562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5738" y="2166938"/>
            <a:ext cx="817562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Прямоугольник 42"/>
          <p:cNvSpPr>
            <a:spLocks noChangeArrowheads="1"/>
          </p:cNvSpPr>
          <p:nvPr/>
        </p:nvSpPr>
        <p:spPr bwMode="auto">
          <a:xfrm>
            <a:off x="204788" y="982663"/>
            <a:ext cx="68230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Пешеходная и велосипедная дорожка (велопешеходная дорожка)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 – конструктивно отделенный от проезжей части элемент дороги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(либо отдельная дорога), предназначенный для раздельного или совместного с пешеходами движения велосипедистов (знаки 4.5.2 - 4.5.7).</a:t>
            </a:r>
          </a:p>
        </p:txBody>
      </p: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1109663" y="2155825"/>
            <a:ext cx="60198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Пешеходная и велосипедная дорожка с совмещенным движением (велопешеходная дорожка с совмещенным движением)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4.5.2).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45" name="Прямоугольник 44"/>
          <p:cNvSpPr>
            <a:spLocks noChangeArrowheads="1"/>
          </p:cNvSpPr>
          <p:nvPr/>
        </p:nvSpPr>
        <p:spPr bwMode="auto">
          <a:xfrm>
            <a:off x="1109663" y="3295650"/>
            <a:ext cx="5984875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Конец пешеходной и велосипедной дорожки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с совмещенным движением (конец велопешеходной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дорожки с совмещенным движением)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4.5.2).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  <p:bldP spid="19" grpId="0"/>
      <p:bldP spid="43" grpId="0"/>
      <p:bldP spid="44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Группа 22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188913" y="163513"/>
            <a:ext cx="6905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ДОРОЖНЫЕ ЗНАКИ, РЕГУЛИРУЮЩИЕ </a:t>
            </a:r>
            <a:b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ДВИЖЕНИЕ  ВЕЛОСИПЕДИСТОВ</a:t>
            </a:r>
          </a:p>
        </p:txBody>
      </p: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242888" y="1057275"/>
            <a:ext cx="690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ЗНАКИ ОСОБЫХ ПРЕДПИСАНИЙ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292225" y="4152900"/>
            <a:ext cx="577373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Велосипедная зона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– место, с которого начинается</a:t>
            </a:r>
          </a:p>
          <a:p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велосипедная зона (знак 5.33.1).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538" y="3817938"/>
            <a:ext cx="822325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6538" y="5072063"/>
            <a:ext cx="822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292225" y="5370513"/>
            <a:ext cx="5773738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Конец велосипедной зоны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5.34.1).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292225" y="1544638"/>
            <a:ext cx="5773738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Дорога с полосой для велосипедистов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– Дорога,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по которой движение велосипедистов и водителей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мопедов осуществляется по специально выделенной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полосе навстречу общему потоку транспортных средств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5.11.2).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888" y="2790825"/>
            <a:ext cx="8159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2888" y="1766888"/>
            <a:ext cx="8159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1292225" y="2930525"/>
            <a:ext cx="577373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Конец дороги с полосой для велосипедистов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5.12.2).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2" grpId="0"/>
      <p:bldP spid="18" grpId="0"/>
      <p:bldP spid="21" grpId="0"/>
      <p:bldP spid="22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Группа 22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188913" y="163513"/>
            <a:ext cx="6905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ДОРОЖНЫЕ ЗНАКИ, РЕГУЛИРУЮЩИЕ </a:t>
            </a:r>
            <a:b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ДВИЖЕНИЕ  ВЕЛОСИПЕДИСТОВ</a:t>
            </a: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8913" y="1800225"/>
            <a:ext cx="822325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Прямоугольник 38"/>
          <p:cNvSpPr>
            <a:spLocks noChangeArrowheads="1"/>
          </p:cNvSpPr>
          <p:nvPr/>
        </p:nvSpPr>
        <p:spPr bwMode="auto">
          <a:xfrm>
            <a:off x="1109663" y="1674813"/>
            <a:ext cx="57737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Вид транспортного средства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– указывает вид транспортного средства, на который распространяется действие знака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8.4.7).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8" y="2962275"/>
            <a:ext cx="822325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1117600" y="2843213"/>
            <a:ext cx="5775325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Кроме вида транспортного средства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– указывает вид транспортного средства, на который не распространяется действие знака (знак 8.4.13).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188913" y="1089025"/>
            <a:ext cx="690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ЗНАКИ ДОПОЛНИТЕЛЬНОЙ ИНФОРМАЦИИ (ТАБЛИЧКИ)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9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550" y="777875"/>
            <a:ext cx="817563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389063" y="893763"/>
            <a:ext cx="568483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3.1 "Въезд запрещен". Запрещается въезд всех транспортных средств в данном направлении.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550" y="1744663"/>
            <a:ext cx="817563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389063" y="1862138"/>
            <a:ext cx="56848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3.2 "Движение запрещено". Запрещается движение всех транспортных средств.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550" y="2706688"/>
            <a:ext cx="817563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1389063" y="2819400"/>
            <a:ext cx="568483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3.9 "Движение на велосипедах запрещено". Запрещается движение велосипедов и мопедов.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8488" y="3862388"/>
            <a:ext cx="546100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8488" y="5070475"/>
            <a:ext cx="546100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389063" y="3733800"/>
            <a:ext cx="5684837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5.1 "Автомагистраль". Дорога, на которой действуют требования Правил дорожного движения Российской Федерации, устанавливающие порядок движения по автомагистралям.</a:t>
            </a: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389063" y="5080000"/>
            <a:ext cx="49133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5.3 "Дорога для автомобилей". Дорога, предназначенная для движения только автомобилей, автобусов и мотоциклов.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314325" y="195263"/>
            <a:ext cx="6832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ДВИЖЕНИЕ ВЕЛОСИПЕДА ЗАПРЕЩЕНО </a:t>
            </a:r>
          </a:p>
        </p:txBody>
      </p:sp>
      <p:grpSp>
        <p:nvGrpSpPr>
          <p:cNvPr id="20492" name="Группа 2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4" name="Овал 3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5" name="Овал 34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8" cstate="print">
              <a:extLst/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Группа 2"/>
          <p:cNvGrpSpPr>
            <a:grpSpLocks/>
          </p:cNvGrpSpPr>
          <p:nvPr/>
        </p:nvGrpSpPr>
        <p:grpSpPr bwMode="auto">
          <a:xfrm>
            <a:off x="0" y="0"/>
            <a:ext cx="9145588" cy="6858000"/>
            <a:chOff x="1" y="1"/>
            <a:chExt cx="9146034" cy="6857999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pic>
        <p:nvPicPr>
          <p:cNvPr id="6" name="0113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77749" y="1139214"/>
            <a:ext cx="8188501" cy="45795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389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ПРОВЕРЬ ИСПРАВНОСТЬ ВЕЛОСИПЕДА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14325" y="741363"/>
            <a:ext cx="67468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Segoe UI" pitchFamily="34" charset="0"/>
                <a:cs typeface="Segoe UI" pitchFamily="34" charset="0"/>
              </a:rPr>
              <a:t>Водитель любого транспортного средства, в том числе велосипеда, обязан проверить перед выездом техническое состояние транспортного средства.</a:t>
            </a:r>
            <a:br>
              <a:rPr lang="ru-RU">
                <a:latin typeface="Segoe UI" pitchFamily="34" charset="0"/>
                <a:cs typeface="Segoe UI" pitchFamily="34" charset="0"/>
              </a:rPr>
            </a:br>
            <a:r>
              <a:rPr lang="ru-RU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Если ты начинающий велосипедист – напоминай своим родителям о том, чтобы они помогли тебе в этом.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600" y="2492375"/>
            <a:ext cx="6257925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2" name="Группа 17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8828</TotalTime>
  <Words>948</Words>
  <Application>Microsoft Office PowerPoint</Application>
  <PresentationFormat>Экран (4:3)</PresentationFormat>
  <Paragraphs>77</Paragraphs>
  <Slides>15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Microsoft YaHei UI</vt:lpstr>
      <vt:lpstr>Arial</vt:lpstr>
      <vt:lpstr>Calibri</vt:lpstr>
      <vt:lpstr>Calibri Light</vt:lpstr>
      <vt:lpstr>Segoe UI</vt:lpstr>
      <vt:lpstr>Segoe UI Semibold</vt:lpstr>
      <vt:lpstr>Times New Roman</vt:lpstr>
      <vt:lpstr>Тема Office</vt:lpstr>
      <vt:lpstr>ПРАВИЛА  ДОРОЖНОГО ДВИЖЕНИЯ ДЛЯ ВЕЛОСИПЕДИСТА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User</cp:lastModifiedBy>
  <cp:revision>292</cp:revision>
  <dcterms:created xsi:type="dcterms:W3CDTF">2019-08-19T07:52:16Z</dcterms:created>
  <dcterms:modified xsi:type="dcterms:W3CDTF">2024-12-14T10:39:52Z</dcterms:modified>
</cp:coreProperties>
</file>